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144" autoAdjust="0"/>
    <p:restoredTop sz="87591" autoAdjust="0"/>
  </p:normalViewPr>
  <p:slideViewPr>
    <p:cSldViewPr>
      <p:cViewPr varScale="1">
        <p:scale>
          <a:sx n="131" d="100"/>
          <a:sy n="131" d="100"/>
        </p:scale>
        <p:origin x="-112" y="-2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A8ADFD5B-A66C-449C-B6E8-FB716D07777D}" type="datetimeFigureOut">
              <a:rPr lang="en-US" smtClean="0"/>
              <a:pPr/>
              <a:t>9/18/11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9/18/11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9/18/11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9/18/11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9/18/11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9/18/11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9/18/11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9/18/11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9/18/11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9/18/11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en-US" smtClean="0"/>
              <a:pPr/>
              <a:t>9/18/11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ebaim.org/intro/%23people" TargetMode="Externa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4" Type="http://schemas.openxmlformats.org/officeDocument/2006/relationships/hyperlink" Target="http://www.webstandards.org/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ebaim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akennedy.com" TargetMode="External"/><Relationship Id="rId4" Type="http://schemas.openxmlformats.org/officeDocument/2006/relationships/hyperlink" Target="http://twitter.com/DavidAKennedy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davidakennedy.com/blog/2011/09/18/accessibility-why-it-matte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rc.org" TargetMode="External"/><Relationship Id="rId4" Type="http://schemas.openxmlformats.org/officeDocument/2006/relationships/hyperlink" Target="http://facebook.com/TheArcUS" TargetMode="External"/><Relationship Id="rId5" Type="http://schemas.openxmlformats.org/officeDocument/2006/relationships/hyperlink" Target="http://twitter.com/TheArcUS" TargetMode="Externa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DavidAKennedy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davidakennedy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ebaim.org/intro/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w3.org/WAI/intro/accessibility.php" TargetMode="Externa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Accessibility:</a:t>
            </a:r>
            <a:br>
              <a:rPr lang="en-US" dirty="0" smtClean="0"/>
            </a:br>
            <a:r>
              <a:rPr lang="en-US" dirty="0" smtClean="0"/>
              <a:t>Why it matters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David A. Kennedy, @</a:t>
            </a:r>
            <a:r>
              <a:rPr lang="en-US" dirty="0" err="1" smtClean="0"/>
              <a:t>DavidAKennedy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it All Work: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Awareness</a:t>
            </a:r>
          </a:p>
          <a:p>
            <a:r>
              <a:rPr lang="en-US" dirty="0" smtClean="0"/>
              <a:t>Leadership</a:t>
            </a:r>
          </a:p>
          <a:p>
            <a:r>
              <a:rPr lang="en-US" dirty="0" smtClean="0"/>
              <a:t>Policies </a:t>
            </a:r>
            <a:r>
              <a:rPr lang="en-US" dirty="0"/>
              <a:t>and </a:t>
            </a:r>
            <a:r>
              <a:rPr lang="en-US" dirty="0" smtClean="0"/>
              <a:t>Procedures</a:t>
            </a:r>
            <a:endParaRPr lang="en-US" dirty="0"/>
          </a:p>
        </p:txBody>
      </p:sp>
      <p:pic>
        <p:nvPicPr>
          <p:cNvPr id="5" name="Content Placeholder 4" descr="Gears to an Machine or Engine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089" r="-3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34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All Work: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Perceivable</a:t>
            </a:r>
          </a:p>
          <a:p>
            <a:r>
              <a:rPr lang="en-US" dirty="0" smtClean="0"/>
              <a:t>Operable</a:t>
            </a:r>
          </a:p>
          <a:p>
            <a:r>
              <a:rPr lang="en-US" dirty="0" smtClean="0"/>
              <a:t>Understandable</a:t>
            </a:r>
          </a:p>
          <a:p>
            <a:r>
              <a:rPr lang="en-US" dirty="0" smtClean="0"/>
              <a:t>Robust</a:t>
            </a:r>
            <a:endParaRPr lang="en-US" dirty="0"/>
          </a:p>
        </p:txBody>
      </p:sp>
      <p:pic>
        <p:nvPicPr>
          <p:cNvPr id="5" name="Content Placeholder 4" descr="Gears to an Machine or Engine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089" r="-3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8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</a:t>
            </a:r>
            <a:r>
              <a:rPr lang="en-US" smtClean="0"/>
              <a:t>All Work: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ADA</a:t>
            </a:r>
            <a:endParaRPr lang="en-US" dirty="0"/>
          </a:p>
          <a:p>
            <a:r>
              <a:rPr lang="en-US" dirty="0" smtClean="0"/>
              <a:t>IDEA</a:t>
            </a:r>
          </a:p>
          <a:p>
            <a:r>
              <a:rPr lang="en-US" dirty="0" smtClean="0"/>
              <a:t>Rehabilitation </a:t>
            </a:r>
            <a:r>
              <a:rPr lang="en-US" dirty="0"/>
              <a:t>Act of 1973 (Sections 504 and Section 508)</a:t>
            </a:r>
          </a:p>
        </p:txBody>
      </p:sp>
      <p:pic>
        <p:nvPicPr>
          <p:cNvPr id="5" name="Content Placeholder 4" descr="Gears to an Machine or Engine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089" r="-3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36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It’s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One User who’s blind said:</a:t>
            </a:r>
          </a:p>
          <a:p>
            <a:pPr marL="0" indent="0">
              <a:buNone/>
            </a:pPr>
            <a:r>
              <a:rPr lang="en-US" dirty="0" smtClean="0"/>
              <a:t>“… I’m 90 percent sure I’ll have a problem with [sites] …” – </a:t>
            </a:r>
            <a:r>
              <a:rPr lang="en-US" dirty="0" smtClean="0">
                <a:hlinkClick r:id="rId2"/>
              </a:rPr>
              <a:t>from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WebAIM video</a:t>
            </a:r>
            <a:endParaRPr lang="en-US" dirty="0"/>
          </a:p>
        </p:txBody>
      </p:sp>
      <p:pic>
        <p:nvPicPr>
          <p:cNvPr id="5" name="Content Placeholder 4" descr="Blank Computer Screen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8668" b="-18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68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an Accessibility Advocate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positive</a:t>
            </a:r>
          </a:p>
          <a:p>
            <a:r>
              <a:rPr lang="en-US" dirty="0" smtClean="0"/>
              <a:t>Let site administrators know of your trouble, and be specific</a:t>
            </a:r>
          </a:p>
          <a:p>
            <a:r>
              <a:rPr lang="en-US" dirty="0" smtClean="0"/>
              <a:t>Send resources</a:t>
            </a:r>
            <a:endParaRPr lang="en-US" dirty="0"/>
          </a:p>
        </p:txBody>
      </p:sp>
      <p:pic>
        <p:nvPicPr>
          <p:cNvPr id="5" name="Content Placeholder 4" descr="Post-It Note that Says &quot;Urgent&quot;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251" r="-52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09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WebAIM.org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W3C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Web Standards Project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Computer Mouse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9129" r="-91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7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Fore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x-none" dirty="0" smtClean="0"/>
              <a:t>Download </a:t>
            </a:r>
            <a:r>
              <a:rPr lang="en-US" altLang="x-none" dirty="0" smtClean="0"/>
              <a:t>the </a:t>
            </a:r>
            <a:r>
              <a:rPr lang="en-US" altLang="x-none" dirty="0" smtClean="0"/>
              <a:t>presentation:</a:t>
            </a:r>
          </a:p>
          <a:p>
            <a:pPr marL="0" indent="0">
              <a:buNone/>
            </a:pPr>
            <a:endParaRPr lang="en-US" altLang="x-none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http://davidakennedy.com/blog/2011/09/18/accessibility-why-it-</a:t>
            </a:r>
            <a:r>
              <a:rPr lang="en-US" smtClean="0">
                <a:hlinkClick r:id="rId2"/>
              </a:rPr>
              <a:t>matters</a:t>
            </a:r>
            <a:r>
              <a:rPr lang="en-US" smtClean="0">
                <a:hlinkClick r:id="rId2"/>
              </a:rPr>
              <a:t>/</a:t>
            </a: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dirty="0"/>
              <a:t>I’m also here: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davidakennedy.com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@DavidAKennedy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David A. Kennedy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0735" r="-107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0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 Am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505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Organization: The Arc</a:t>
            </a:r>
          </a:p>
          <a:p>
            <a:pPr marL="0" indent="0">
              <a:buNone/>
            </a:pPr>
            <a:r>
              <a:rPr lang="en-US" dirty="0" smtClean="0"/>
              <a:t>Job: Web Guy</a:t>
            </a:r>
          </a:p>
          <a:p>
            <a:pPr marL="0" indent="0">
              <a:buNone/>
            </a:pPr>
            <a:r>
              <a:rPr lang="en-US" dirty="0" smtClean="0"/>
              <a:t>Passion: Building stuff</a:t>
            </a:r>
          </a:p>
          <a:p>
            <a:pPr marL="0" indent="0">
              <a:buNone/>
            </a:pPr>
            <a:r>
              <a:rPr lang="en-US" dirty="0" smtClean="0"/>
              <a:t>Site: </a:t>
            </a:r>
            <a:r>
              <a:rPr lang="en-US" dirty="0" smtClean="0">
                <a:hlinkClick r:id="rId3"/>
              </a:rPr>
              <a:t>www.thearc.org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Facebook: </a:t>
            </a:r>
            <a:r>
              <a:rPr lang="en-US" dirty="0" err="1" smtClean="0">
                <a:hlinkClick r:id="rId4"/>
              </a:rPr>
              <a:t>TheArcUS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Twitter: </a:t>
            </a:r>
            <a:r>
              <a:rPr lang="en-US" dirty="0" smtClean="0">
                <a:hlinkClick r:id="rId5"/>
              </a:rPr>
              <a:t>@</a:t>
            </a:r>
            <a:r>
              <a:rPr lang="en-US" dirty="0" err="1" smtClean="0">
                <a:hlinkClick r:id="rId5"/>
              </a:rPr>
              <a:t>TheArcUS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The Arc Logo"/>
          <p:cNvPicPr>
            <a:picLocks noGrp="1" noChangeAspect="1"/>
          </p:cNvPicPr>
          <p:nvPr>
            <p:ph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25466" b="-25466"/>
          <a:stretch>
            <a:fillRect/>
          </a:stretch>
        </p:blipFill>
        <p:spPr>
          <a:xfrm>
            <a:off x="4845050" y="1352550"/>
            <a:ext cx="38862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dirty="0" smtClean="0"/>
              <a:t>I blog about being a web guy.</a:t>
            </a:r>
            <a:endParaRPr lang="en-US" altLang="x-non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I’m also here: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davidakennedy.com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@DavidAKennedy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David A. Kennedy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0735" r="-107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67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We’re Headed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is Accessibility?</a:t>
            </a:r>
          </a:p>
          <a:p>
            <a:r>
              <a:rPr lang="en-US" dirty="0" smtClean="0"/>
              <a:t>Why it’s Important</a:t>
            </a:r>
          </a:p>
          <a:p>
            <a:r>
              <a:rPr lang="en-US" dirty="0" smtClean="0"/>
              <a:t>What You Can Do</a:t>
            </a:r>
          </a:p>
          <a:p>
            <a:r>
              <a:rPr lang="en-US" dirty="0" smtClean="0"/>
              <a:t>Resources for Learning More</a:t>
            </a:r>
            <a:endParaRPr lang="en-US" dirty="0"/>
          </a:p>
        </p:txBody>
      </p:sp>
      <p:pic>
        <p:nvPicPr>
          <p:cNvPr id="5" name="Content Placeholder 4" descr="Binoculars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0997" b="-109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We’re Not Doing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I’m not going to teach you how to make a website accessible.</a:t>
            </a:r>
          </a:p>
          <a:p>
            <a:r>
              <a:rPr lang="en-US" dirty="0" smtClean="0"/>
              <a:t>I’m not going to get technical – hopefully!</a:t>
            </a:r>
            <a:endParaRPr lang="en-US" dirty="0"/>
          </a:p>
        </p:txBody>
      </p:sp>
      <p:pic>
        <p:nvPicPr>
          <p:cNvPr id="5" name="Content Placeholder 4" descr="Lady with Puzzled Look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6694" r="-366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04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r>
              <a:rPr lang="en-US" dirty="0" err="1" smtClean="0"/>
              <a:t>WebAIM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presentation is adapted from </a:t>
            </a:r>
            <a:r>
              <a:rPr lang="en-US" dirty="0" err="1" smtClean="0">
                <a:hlinkClick r:id="rId2"/>
              </a:rPr>
              <a:t>WebAIM’s</a:t>
            </a:r>
            <a:r>
              <a:rPr lang="en-US" dirty="0" smtClean="0">
                <a:hlinkClick r:id="rId2"/>
              </a:rPr>
              <a:t> Introduction to Web Accessibility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 descr="WebAIM (Web Accessibility in Mind) Logo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44759" b="-447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62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Accessibility?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“Web </a:t>
            </a:r>
            <a:r>
              <a:rPr lang="en-US" dirty="0"/>
              <a:t>accessibility means that people with disabilities can use the </a:t>
            </a:r>
            <a:r>
              <a:rPr lang="en-US" dirty="0" smtClean="0"/>
              <a:t>Web” –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The Word Wide Web Consortium on accessibility</a:t>
            </a:r>
            <a:endParaRPr lang="en-US" dirty="0"/>
          </a:p>
        </p:txBody>
      </p:sp>
      <p:pic>
        <p:nvPicPr>
          <p:cNvPr id="5" name="Content Placeholder 4" descr="Question Mark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8955" b="-8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60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Types of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Visual</a:t>
            </a:r>
            <a:endParaRPr lang="en-US" dirty="0"/>
          </a:p>
          <a:p>
            <a:r>
              <a:rPr lang="en-US" dirty="0" smtClean="0"/>
              <a:t>Hearing</a:t>
            </a:r>
            <a:endParaRPr lang="en-US" dirty="0"/>
          </a:p>
          <a:p>
            <a:r>
              <a:rPr lang="en-US" dirty="0"/>
              <a:t>Motor</a:t>
            </a:r>
          </a:p>
          <a:p>
            <a:r>
              <a:rPr lang="en-US" dirty="0" smtClean="0"/>
              <a:t>Cognitive</a:t>
            </a:r>
            <a:endParaRPr lang="en-US" dirty="0"/>
          </a:p>
        </p:txBody>
      </p:sp>
      <p:pic>
        <p:nvPicPr>
          <p:cNvPr id="5" name="Content Placeholder 4" descr="Man Jumping a Hurdle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3080" r="-33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58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It’s not a checklist!</a:t>
            </a:r>
          </a:p>
          <a:p>
            <a:r>
              <a:rPr lang="en-US" dirty="0" smtClean="0"/>
              <a:t>It’s part of the web design/web project process.</a:t>
            </a:r>
          </a:p>
          <a:p>
            <a:r>
              <a:rPr lang="en-US" dirty="0" smtClean="0"/>
              <a:t>Yes, it takes more time, not more money – can save it!</a:t>
            </a:r>
            <a:endParaRPr lang="en-US" dirty="0"/>
          </a:p>
        </p:txBody>
      </p:sp>
      <p:pic>
        <p:nvPicPr>
          <p:cNvPr id="5" name="Content Placeholder 4" descr="Key to Door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99905" b="-999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74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The Arc">
      <a:dk1>
        <a:sysClr val="windowText" lastClr="000000"/>
      </a:dk1>
      <a:lt1>
        <a:sysClr val="window" lastClr="FFFFFF"/>
      </a:lt1>
      <a:dk2>
        <a:srgbClr val="464646"/>
      </a:dk2>
      <a:lt2>
        <a:srgbClr val="999999"/>
      </a:lt2>
      <a:accent1>
        <a:srgbClr val="EA7125"/>
      </a:accent1>
      <a:accent2>
        <a:srgbClr val="44697D"/>
      </a:accent2>
      <a:accent3>
        <a:srgbClr val="FFCB00"/>
      </a:accent3>
      <a:accent4>
        <a:srgbClr val="474747"/>
      </a:accent4>
      <a:accent5>
        <a:srgbClr val="FFFFFF"/>
      </a:accent5>
      <a:accent6>
        <a:srgbClr val="000000"/>
      </a:accent6>
      <a:hlink>
        <a:srgbClr val="44697D"/>
      </a:hlink>
      <a:folHlink>
        <a:srgbClr val="44697D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Presentation.potx</Template>
  <TotalTime>0</TotalTime>
  <Words>318</Words>
  <Application>Microsoft Macintosh PowerPoint</Application>
  <PresentationFormat>On-screen Show (16:9)</PresentationFormat>
  <Paragraphs>78</Paragraphs>
  <Slides>16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Widescreen Presentation</vt:lpstr>
      <vt:lpstr>Accessibility: Why it matters</vt:lpstr>
      <vt:lpstr>Who I Am</vt:lpstr>
      <vt:lpstr>There’s More!</vt:lpstr>
      <vt:lpstr>Where We’re Headed</vt:lpstr>
      <vt:lpstr>What We’re Not Doing</vt:lpstr>
      <vt:lpstr>Thanks WebAIM!</vt:lpstr>
      <vt:lpstr>What is Accessibility?</vt:lpstr>
      <vt:lpstr>Major Types of Disabilities</vt:lpstr>
      <vt:lpstr>Understanding Accessibility</vt:lpstr>
      <vt:lpstr>Making it All Work: Organization</vt:lpstr>
      <vt:lpstr>Making it All Work: Practice</vt:lpstr>
      <vt:lpstr>Making it All Work: Law</vt:lpstr>
      <vt:lpstr>Why It’s Important</vt:lpstr>
      <vt:lpstr>Be an Accessibility Advocate</vt:lpstr>
      <vt:lpstr>A Few Resources</vt:lpstr>
      <vt:lpstr>Thank You! Fore More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2011-09-18T14:04:58Z</dcterms:created>
  <dcterms:modified xsi:type="dcterms:W3CDTF">2011-09-18T14:15:44Z</dcterms:modified>
</cp:coreProperties>
</file>